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96" r:id="rId2"/>
    <p:sldId id="28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66"/>
    <a:srgbClr val="000000"/>
    <a:srgbClr val="FF9B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599" autoAdjust="0"/>
    <p:restoredTop sz="95540" autoAdjust="0"/>
  </p:normalViewPr>
  <p:slideViewPr>
    <p:cSldViewPr snapToGrid="0">
      <p:cViewPr varScale="1">
        <p:scale>
          <a:sx n="103" d="100"/>
          <a:sy n="103" d="100"/>
        </p:scale>
        <p:origin x="120" y="1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26A10-0D06-466F-83A9-A6C1AAA895AE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94F48-AC47-4073-8E7A-61289D963A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641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コーポレートサイト</a:t>
            </a:r>
          </a:p>
          <a:p>
            <a:r>
              <a:rPr kumimoji="1" lang="en-US" altLang="ja-JP" dirty="0"/>
              <a:t>EC</a:t>
            </a:r>
            <a:r>
              <a:rPr kumimoji="1" lang="ja-JP" altLang="en-US" dirty="0"/>
              <a:t>サイト</a:t>
            </a:r>
          </a:p>
          <a:p>
            <a:r>
              <a:rPr kumimoji="1" lang="ja-JP" altLang="en-US" dirty="0"/>
              <a:t>メディアサイト</a:t>
            </a:r>
          </a:p>
          <a:p>
            <a:r>
              <a:rPr kumimoji="1" lang="ja-JP" altLang="en-US" dirty="0"/>
              <a:t>プロモーションサイト</a:t>
            </a:r>
          </a:p>
          <a:p>
            <a:r>
              <a:rPr kumimoji="1" lang="ja-JP" altLang="en-US" dirty="0"/>
              <a:t>ランディングページ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3AAE6-77C2-41BF-83D5-EFA8B5E23E6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745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3AAE6-77C2-41BF-83D5-EFA8B5E23E6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775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314702" y="3886200"/>
            <a:ext cx="4457699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0" r="18551" b="16583"/>
          <a:stretch/>
        </p:blipFill>
        <p:spPr>
          <a:xfrm>
            <a:off x="1723293" y="3843704"/>
            <a:ext cx="1400908" cy="183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89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1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86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lvl2pPr marL="742950" indent="-285750">
              <a:buFont typeface="Calibri" panose="020F0502020204030204" pitchFamily="34" charset="0"/>
              <a:buChar char="–"/>
              <a:defRPr/>
            </a:lvl2pPr>
            <a:lvl3pPr marL="1257300" indent="-342900">
              <a:buFont typeface="Yu Gothic UI" panose="020B0500000000000000" pitchFamily="50" charset="-128"/>
              <a:buChar char="•"/>
              <a:defRPr/>
            </a:lvl3pPr>
            <a:lvl4pPr marL="1600200" indent="-228600">
              <a:buFont typeface="Calibri" panose="020F0502020204030204" pitchFamily="34" charset="0"/>
              <a:buChar char="–"/>
              <a:defRPr/>
            </a:lvl4pPr>
            <a:lvl5pPr marL="2286000" indent="-457200">
              <a:buFont typeface="Yu Gothic UI" panose="020B0500000000000000" pitchFamily="50" charset="-128"/>
              <a:buChar char="･"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09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512"/>
          </a:xfrm>
        </p:spPr>
        <p:txBody>
          <a:bodyPr>
            <a:noAutofit/>
          </a:bodyPr>
          <a:lstStyle>
            <a:lvl1pPr>
              <a:defRPr sz="2400" b="1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03302"/>
            <a:ext cx="8229600" cy="512286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1309DA3-5D96-4E89-B73C-604B34F4FBE0}"/>
              </a:ext>
            </a:extLst>
          </p:cNvPr>
          <p:cNvSpPr/>
          <p:nvPr/>
        </p:nvSpPr>
        <p:spPr>
          <a:xfrm>
            <a:off x="457200" y="794213"/>
            <a:ext cx="8229600" cy="498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D4A5832-603B-43F1-8EBE-078793F7011A}"/>
              </a:ext>
            </a:extLst>
          </p:cNvPr>
          <p:cNvSpPr/>
          <p:nvPr/>
        </p:nvSpPr>
        <p:spPr>
          <a:xfrm>
            <a:off x="457199" y="794213"/>
            <a:ext cx="1712423" cy="49877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385042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50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590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57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546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997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190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079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449601"/>
            <a:ext cx="8229600" cy="4676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E0740-1499-45B3-90E1-F111DA41226A}" type="datetimeFigureOut">
              <a:rPr kumimoji="1" lang="ja-JP" altLang="en-US" smtClean="0"/>
              <a:t>2021/12/30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2B707-2FC3-493C-BB77-B772DD51B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13757"/>
            <a:ext cx="1414462" cy="33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3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6.png"/><Relationship Id="rId18" Type="http://schemas.openxmlformats.org/officeDocument/2006/relationships/image" Target="../media/image18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5.png"/><Relationship Id="rId1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4.png"/><Relationship Id="rId5" Type="http://schemas.openxmlformats.org/officeDocument/2006/relationships/image" Target="../media/image13.svg"/><Relationship Id="rId15" Type="http://schemas.openxmlformats.org/officeDocument/2006/relationships/image" Target="../media/image8.png"/><Relationship Id="rId10" Type="http://schemas.openxmlformats.org/officeDocument/2006/relationships/image" Target="../media/image3.png"/><Relationship Id="rId19" Type="http://schemas.openxmlformats.org/officeDocument/2006/relationships/image" Target="../media/image19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図 53">
            <a:extLst>
              <a:ext uri="{FF2B5EF4-FFF2-40B4-BE49-F238E27FC236}">
                <a16:creationId xmlns:a16="http://schemas.microsoft.com/office/drawing/2014/main" id="{00CC841F-6912-464E-9BBB-E88056ADD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88" y="1326618"/>
            <a:ext cx="1248725" cy="2036642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C0E657BB-A147-4744-B762-87CF3A7AA4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915" y="1240101"/>
            <a:ext cx="1796963" cy="2036641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4D2706D2-7CE4-41DE-8FDA-557D19C52B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518" y="1240101"/>
            <a:ext cx="1932783" cy="2036641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A016EB1A-4E41-47E7-9326-5171D5D3D8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99864"/>
            <a:ext cx="813344" cy="1318853"/>
          </a:xfrm>
          <a:prstGeom prst="rect">
            <a:avLst/>
          </a:prstGeom>
        </p:spPr>
      </p:pic>
      <p:pic>
        <p:nvPicPr>
          <p:cNvPr id="58" name="図 57">
            <a:extLst>
              <a:ext uri="{FF2B5EF4-FFF2-40B4-BE49-F238E27FC236}">
                <a16:creationId xmlns:a16="http://schemas.microsoft.com/office/drawing/2014/main" id="{EDA1F4B0-A52F-4182-B8D9-745226A4FE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992" y="4699865"/>
            <a:ext cx="1153740" cy="1318852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C1F4D26B-4AE1-4167-9FAD-7D7AFE1B4A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578" y="4691341"/>
            <a:ext cx="955736" cy="1347254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2CB39DB6-A8E9-4E04-B545-1F452C9027D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40" y="4704972"/>
            <a:ext cx="802808" cy="1347253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EB42E575-18AE-4589-B481-8CFF284C34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02" y="4691341"/>
            <a:ext cx="743156" cy="134725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1A5463D-990D-4DBC-A0FA-EA1A51277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ウェブサイト</a:t>
            </a:r>
            <a:r>
              <a:rPr lang="ja-JP" altLang="en-US" dirty="0"/>
              <a:t>制作の職種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7806A35-20B4-4D52-B76E-3BB52532209C}"/>
              </a:ext>
            </a:extLst>
          </p:cNvPr>
          <p:cNvSpPr/>
          <p:nvPr/>
        </p:nvSpPr>
        <p:spPr>
          <a:xfrm>
            <a:off x="457200" y="3450731"/>
            <a:ext cx="2440239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/>
              <a:t>ディレクター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1A5FBF2-E68F-4CA3-AEF2-0401F72CCBA5}"/>
              </a:ext>
            </a:extLst>
          </p:cNvPr>
          <p:cNvSpPr/>
          <p:nvPr/>
        </p:nvSpPr>
        <p:spPr>
          <a:xfrm>
            <a:off x="402544" y="3874179"/>
            <a:ext cx="251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/>
              <a:t>ウェブサイトの企画・設計・進捗管理を行う</a:t>
            </a:r>
            <a:endParaRPr lang="en-US" altLang="ja-JP" sz="900" dirty="0"/>
          </a:p>
          <a:p>
            <a:r>
              <a:rPr lang="ja-JP" altLang="en-US" sz="900" dirty="0"/>
              <a:t>デザイナーが兼務する場合もある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A242C0C-913A-45FF-907E-529FDE33CD2D}"/>
              </a:ext>
            </a:extLst>
          </p:cNvPr>
          <p:cNvSpPr/>
          <p:nvPr/>
        </p:nvSpPr>
        <p:spPr>
          <a:xfrm>
            <a:off x="3324619" y="3450731"/>
            <a:ext cx="2440239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/>
              <a:t>デザイナー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A5505E2-A0F5-40F7-9746-51D1099A7DCA}"/>
              </a:ext>
            </a:extLst>
          </p:cNvPr>
          <p:cNvSpPr/>
          <p:nvPr/>
        </p:nvSpPr>
        <p:spPr>
          <a:xfrm>
            <a:off x="3269963" y="3874179"/>
            <a:ext cx="251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/>
              <a:t>ウェブサイトのデザインをつくる</a:t>
            </a:r>
            <a:endParaRPr lang="en-US" altLang="ja-JP" sz="900" dirty="0"/>
          </a:p>
          <a:p>
            <a:r>
              <a:rPr lang="en-US" altLang="ja-JP" sz="900" dirty="0"/>
              <a:t>UI</a:t>
            </a:r>
            <a:r>
              <a:rPr lang="ja-JP" altLang="en-US" sz="900" dirty="0"/>
              <a:t>・</a:t>
            </a:r>
            <a:r>
              <a:rPr lang="en-US" altLang="ja-JP" sz="900" dirty="0"/>
              <a:t>UX</a:t>
            </a:r>
            <a:r>
              <a:rPr lang="ja-JP" altLang="en-US" sz="900" dirty="0"/>
              <a:t>の設計も行う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920947C-923C-47AB-A0CD-95457E78DC57}"/>
              </a:ext>
            </a:extLst>
          </p:cNvPr>
          <p:cNvSpPr/>
          <p:nvPr/>
        </p:nvSpPr>
        <p:spPr>
          <a:xfrm>
            <a:off x="6210444" y="3450731"/>
            <a:ext cx="2440239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/>
              <a:t>コーダー</a:t>
            </a:r>
            <a:r>
              <a:rPr lang="en-US" altLang="ja-JP" sz="1050" b="1" dirty="0"/>
              <a:t>(</a:t>
            </a:r>
            <a:r>
              <a:rPr lang="ja-JP" altLang="en-US" sz="1050" b="1" dirty="0"/>
              <a:t>フロントエンジニア）</a:t>
            </a:r>
            <a:endParaRPr lang="ja-JP" altLang="en-US" sz="1600" b="1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B1B6793-9161-4990-9EC9-60E4A3B9D3A0}"/>
              </a:ext>
            </a:extLst>
          </p:cNvPr>
          <p:cNvSpPr/>
          <p:nvPr/>
        </p:nvSpPr>
        <p:spPr>
          <a:xfrm>
            <a:off x="6173500" y="3874179"/>
            <a:ext cx="251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/>
              <a:t>コードを書いてウェブページにする</a:t>
            </a:r>
            <a:endParaRPr lang="en-US" altLang="ja-JP" sz="900" dirty="0"/>
          </a:p>
          <a:p>
            <a:r>
              <a:rPr lang="ja-JP" altLang="en-US" sz="900" dirty="0"/>
              <a:t>プログラミングをすることも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F36F40-E8DD-49BD-B762-E79956533D97}"/>
              </a:ext>
            </a:extLst>
          </p:cNvPr>
          <p:cNvSpPr/>
          <p:nvPr/>
        </p:nvSpPr>
        <p:spPr>
          <a:xfrm>
            <a:off x="542283" y="6086841"/>
            <a:ext cx="155605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/>
              <a:t>ライター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2431886-095D-41F7-A5DF-5516BE5A96B2}"/>
              </a:ext>
            </a:extLst>
          </p:cNvPr>
          <p:cNvSpPr/>
          <p:nvPr/>
        </p:nvSpPr>
        <p:spPr>
          <a:xfrm>
            <a:off x="2198116" y="6086841"/>
            <a:ext cx="155605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/>
              <a:t>アナリスト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8587E87-AF4A-4541-B075-2759F41F4533}"/>
              </a:ext>
            </a:extLst>
          </p:cNvPr>
          <p:cNvSpPr/>
          <p:nvPr/>
        </p:nvSpPr>
        <p:spPr>
          <a:xfrm>
            <a:off x="3853949" y="6086841"/>
            <a:ext cx="155605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/>
              <a:t>マーケター</a:t>
            </a:r>
            <a:r>
              <a:rPr lang="en-US" altLang="ja-JP" sz="1000" b="1" dirty="0"/>
              <a:t>(</a:t>
            </a:r>
            <a:r>
              <a:rPr lang="ja-JP" altLang="en-US" sz="1000" b="1" dirty="0"/>
              <a:t>広告</a:t>
            </a:r>
            <a:r>
              <a:rPr lang="en-US" altLang="ja-JP" sz="1000" b="1" dirty="0"/>
              <a:t>)</a:t>
            </a:r>
            <a:endParaRPr lang="ja-JP" altLang="en-US" sz="1400" b="1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A37123C-F96A-4C86-A45F-AAD74BFDB8A9}"/>
              </a:ext>
            </a:extLst>
          </p:cNvPr>
          <p:cNvSpPr/>
          <p:nvPr/>
        </p:nvSpPr>
        <p:spPr>
          <a:xfrm>
            <a:off x="7165616" y="6086841"/>
            <a:ext cx="155605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/>
              <a:t>カメラマン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35851DAD-DE22-4210-852F-430EAE4A879F}"/>
              </a:ext>
            </a:extLst>
          </p:cNvPr>
          <p:cNvSpPr/>
          <p:nvPr/>
        </p:nvSpPr>
        <p:spPr>
          <a:xfrm>
            <a:off x="5509782" y="6086841"/>
            <a:ext cx="155605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/>
              <a:t>オペレーター</a:t>
            </a:r>
          </a:p>
        </p:txBody>
      </p:sp>
    </p:spTree>
    <p:extLst>
      <p:ext uri="{BB962C8B-B14F-4D97-AF65-F5344CB8AC3E}">
        <p14:creationId xmlns:p14="http://schemas.microsoft.com/office/powerpoint/2010/main" val="2118261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矢印: 五方向 112">
            <a:extLst>
              <a:ext uri="{FF2B5EF4-FFF2-40B4-BE49-F238E27FC236}">
                <a16:creationId xmlns:a16="http://schemas.microsoft.com/office/drawing/2014/main" id="{D00F1D5A-C7D4-4786-A926-0DAC6827D34F}"/>
              </a:ext>
            </a:extLst>
          </p:cNvPr>
          <p:cNvSpPr/>
          <p:nvPr/>
        </p:nvSpPr>
        <p:spPr>
          <a:xfrm>
            <a:off x="6968657" y="1057013"/>
            <a:ext cx="1964599" cy="3237915"/>
          </a:xfrm>
          <a:prstGeom prst="homePlate">
            <a:avLst>
              <a:gd name="adj" fmla="val 18595"/>
            </a:avLst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</a:rPr>
              <a:t>運用・</a:t>
            </a:r>
            <a:r>
              <a:rPr kumimoji="1" lang="en-US" altLang="ja-JP" sz="1400" b="1" dirty="0">
                <a:solidFill>
                  <a:schemeClr val="bg1"/>
                </a:solidFill>
              </a:rPr>
              <a:t>PDCA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114" name="矢印: 五方向 113">
            <a:extLst>
              <a:ext uri="{FF2B5EF4-FFF2-40B4-BE49-F238E27FC236}">
                <a16:creationId xmlns:a16="http://schemas.microsoft.com/office/drawing/2014/main" id="{EBF386CF-E309-4850-9970-A4F9C2C26FCD}"/>
              </a:ext>
            </a:extLst>
          </p:cNvPr>
          <p:cNvSpPr/>
          <p:nvPr/>
        </p:nvSpPr>
        <p:spPr>
          <a:xfrm>
            <a:off x="5326878" y="1057013"/>
            <a:ext cx="1964599" cy="3237915"/>
          </a:xfrm>
          <a:prstGeom prst="homePlate">
            <a:avLst>
              <a:gd name="adj" fmla="val 16033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</a:rPr>
              <a:t>テスト・</a:t>
            </a:r>
            <a:r>
              <a:rPr kumimoji="1" lang="ja-JP" altLang="en-US" sz="1400" b="1" dirty="0">
                <a:solidFill>
                  <a:schemeClr val="bg1"/>
                </a:solidFill>
              </a:rPr>
              <a:t>公開</a:t>
            </a:r>
          </a:p>
        </p:txBody>
      </p:sp>
      <p:sp>
        <p:nvSpPr>
          <p:cNvPr id="115" name="矢印: 五方向 114">
            <a:extLst>
              <a:ext uri="{FF2B5EF4-FFF2-40B4-BE49-F238E27FC236}">
                <a16:creationId xmlns:a16="http://schemas.microsoft.com/office/drawing/2014/main" id="{951E7465-8E26-4436-BA37-3E17C2D6C177}"/>
              </a:ext>
            </a:extLst>
          </p:cNvPr>
          <p:cNvSpPr/>
          <p:nvPr/>
        </p:nvSpPr>
        <p:spPr>
          <a:xfrm>
            <a:off x="3721993" y="1057013"/>
            <a:ext cx="1964599" cy="3237915"/>
          </a:xfrm>
          <a:prstGeom prst="homePlate">
            <a:avLst>
              <a:gd name="adj" fmla="val 17741"/>
            </a:avLst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</a:rPr>
              <a:t>コーディング</a:t>
            </a:r>
          </a:p>
        </p:txBody>
      </p:sp>
      <p:sp>
        <p:nvSpPr>
          <p:cNvPr id="117" name="矢印: 五方向 116">
            <a:extLst>
              <a:ext uri="{FF2B5EF4-FFF2-40B4-BE49-F238E27FC236}">
                <a16:creationId xmlns:a16="http://schemas.microsoft.com/office/drawing/2014/main" id="{A237F2D4-25EC-4EF0-A43C-06724CD4098A}"/>
              </a:ext>
            </a:extLst>
          </p:cNvPr>
          <p:cNvSpPr/>
          <p:nvPr/>
        </p:nvSpPr>
        <p:spPr>
          <a:xfrm>
            <a:off x="2045665" y="1050931"/>
            <a:ext cx="1964599" cy="3237915"/>
          </a:xfrm>
          <a:prstGeom prst="homePlate">
            <a:avLst>
              <a:gd name="adj" fmla="val 14752"/>
            </a:avLst>
          </a:prstGeom>
          <a:solidFill>
            <a:srgbClr val="FF66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</a:rPr>
              <a:t>デザイン</a:t>
            </a:r>
            <a:endParaRPr kumimoji="1" lang="en-US" altLang="ja-JP" sz="1400" b="1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1050" b="1" dirty="0">
                <a:solidFill>
                  <a:schemeClr val="bg1"/>
                </a:solidFill>
              </a:rPr>
              <a:t>＆コンテンツ作成</a:t>
            </a:r>
          </a:p>
        </p:txBody>
      </p:sp>
      <p:sp>
        <p:nvSpPr>
          <p:cNvPr id="118" name="矢印: 五方向 117">
            <a:extLst>
              <a:ext uri="{FF2B5EF4-FFF2-40B4-BE49-F238E27FC236}">
                <a16:creationId xmlns:a16="http://schemas.microsoft.com/office/drawing/2014/main" id="{08988E8D-291A-4B33-8F52-A60855255829}"/>
              </a:ext>
            </a:extLst>
          </p:cNvPr>
          <p:cNvSpPr/>
          <p:nvPr/>
        </p:nvSpPr>
        <p:spPr>
          <a:xfrm>
            <a:off x="440780" y="1050931"/>
            <a:ext cx="1964599" cy="3237915"/>
          </a:xfrm>
          <a:prstGeom prst="homePlate">
            <a:avLst>
              <a:gd name="adj" fmla="val 17741"/>
            </a:avLst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</a:rPr>
              <a:t>企画・設計</a:t>
            </a:r>
          </a:p>
        </p:txBody>
      </p:sp>
      <p:pic>
        <p:nvPicPr>
          <p:cNvPr id="1026" name="Picture 2" descr="ãANALYTICS ã­ã´ãã®ç»åæ¤ç´¢çµæ">
            <a:extLst>
              <a:ext uri="{FF2B5EF4-FFF2-40B4-BE49-F238E27FC236}">
                <a16:creationId xmlns:a16="http://schemas.microsoft.com/office/drawing/2014/main" id="{2B4822CD-F240-40E9-818E-651DB4958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445" y="2622231"/>
            <a:ext cx="622431" cy="4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EF2C74E6-1E61-405C-87ED-9A1DC8859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622" y="353704"/>
            <a:ext cx="8229600" cy="544512"/>
          </a:xfrm>
        </p:spPr>
        <p:txBody>
          <a:bodyPr/>
          <a:lstStyle/>
          <a:p>
            <a:r>
              <a:rPr kumimoji="1" lang="ja-JP" altLang="en-US" dirty="0"/>
              <a:t>ウェブサイト制作のフェーズと役割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9DDEE6C-55ED-4601-90D9-074124A87AAD}"/>
              </a:ext>
            </a:extLst>
          </p:cNvPr>
          <p:cNvSpPr/>
          <p:nvPr/>
        </p:nvSpPr>
        <p:spPr>
          <a:xfrm>
            <a:off x="519219" y="5128405"/>
            <a:ext cx="7540260" cy="1977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r>
              <a:rPr kumimoji="1" lang="ja-JP" altLang="en-US" sz="1000" b="1" dirty="0"/>
              <a:t>　ディレクター</a:t>
            </a:r>
            <a:endParaRPr kumimoji="1" lang="ja-JP" altLang="en-US" sz="1000" dirty="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D9F1330-1630-4EBA-9E15-AAD693EC02C3}"/>
              </a:ext>
            </a:extLst>
          </p:cNvPr>
          <p:cNvSpPr/>
          <p:nvPr/>
        </p:nvSpPr>
        <p:spPr>
          <a:xfrm>
            <a:off x="2025109" y="5418397"/>
            <a:ext cx="2209453" cy="202677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kumimoji="1" lang="ja-JP" altLang="en-US" sz="1000" b="1" dirty="0"/>
              <a:t>デザイナー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0802D04-BEDC-47DA-B0E7-F5D0CD315FEB}"/>
              </a:ext>
            </a:extLst>
          </p:cNvPr>
          <p:cNvSpPr/>
          <p:nvPr/>
        </p:nvSpPr>
        <p:spPr>
          <a:xfrm>
            <a:off x="7222023" y="4867970"/>
            <a:ext cx="1320243" cy="234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kumimoji="1" lang="ja-JP" altLang="en-US" sz="700" b="1" dirty="0"/>
              <a:t>アナリスト・広告運用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オペレーター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59A31B62-1A96-45B4-B4A8-66DD33509BA7}"/>
              </a:ext>
            </a:extLst>
          </p:cNvPr>
          <p:cNvSpPr/>
          <p:nvPr/>
        </p:nvSpPr>
        <p:spPr>
          <a:xfrm>
            <a:off x="4336579" y="5407169"/>
            <a:ext cx="2733504" cy="2026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kumimoji="1" lang="ja-JP" altLang="en-US" sz="1050" b="1" dirty="0"/>
              <a:t>コーダー</a:t>
            </a:r>
            <a:r>
              <a:rPr kumimoji="1" lang="ja-JP" altLang="en-US" sz="1000" dirty="0"/>
              <a:t>（フロントエンジニア）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0D24770-A880-478F-93AA-399682D6B1C1}"/>
              </a:ext>
            </a:extLst>
          </p:cNvPr>
          <p:cNvSpPr/>
          <p:nvPr/>
        </p:nvSpPr>
        <p:spPr>
          <a:xfrm>
            <a:off x="2627214" y="4881132"/>
            <a:ext cx="1607348" cy="197759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kumimoji="1" lang="ja-JP" altLang="en-US" sz="1000" b="1" dirty="0"/>
              <a:t>ライター・カメラマン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43E4B3DF-7CE1-4E96-AA8B-11161E379BB4}"/>
              </a:ext>
            </a:extLst>
          </p:cNvPr>
          <p:cNvGrpSpPr/>
          <p:nvPr/>
        </p:nvGrpSpPr>
        <p:grpSpPr>
          <a:xfrm>
            <a:off x="5820684" y="2589793"/>
            <a:ext cx="673881" cy="671156"/>
            <a:chOff x="6390561" y="2763994"/>
            <a:chExt cx="673881" cy="671156"/>
          </a:xfrm>
        </p:grpSpPr>
        <p:pic>
          <p:nvPicPr>
            <p:cNvPr id="12" name="グラフィックス 11" descr="モニター">
              <a:extLst>
                <a:ext uri="{FF2B5EF4-FFF2-40B4-BE49-F238E27FC236}">
                  <a16:creationId xmlns:a16="http://schemas.microsoft.com/office/drawing/2014/main" id="{1CC6513D-CB25-44DE-AFDD-7F6998C69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390561" y="2763994"/>
              <a:ext cx="673881" cy="671156"/>
            </a:xfrm>
            <a:prstGeom prst="rect">
              <a:avLst/>
            </a:prstGeom>
          </p:spPr>
        </p:pic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B9E30204-A80D-4445-963F-4B911549D1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50320"/>
            <a:stretch/>
          </p:blipFill>
          <p:spPr>
            <a:xfrm>
              <a:off x="6471847" y="2912789"/>
              <a:ext cx="505450" cy="292866"/>
            </a:xfrm>
            <a:prstGeom prst="rect">
              <a:avLst/>
            </a:prstGeom>
          </p:spPr>
        </p:pic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65C9FF3C-F405-4F3C-813E-913D8CAF7866}"/>
              </a:ext>
            </a:extLst>
          </p:cNvPr>
          <p:cNvGrpSpPr/>
          <p:nvPr/>
        </p:nvGrpSpPr>
        <p:grpSpPr>
          <a:xfrm>
            <a:off x="6297231" y="2869386"/>
            <a:ext cx="673881" cy="671156"/>
            <a:chOff x="6859997" y="3029592"/>
            <a:chExt cx="673881" cy="671156"/>
          </a:xfrm>
        </p:grpSpPr>
        <p:pic>
          <p:nvPicPr>
            <p:cNvPr id="21" name="グラフィックス 20" descr="スマート フォン">
              <a:extLst>
                <a:ext uri="{FF2B5EF4-FFF2-40B4-BE49-F238E27FC236}">
                  <a16:creationId xmlns:a16="http://schemas.microsoft.com/office/drawing/2014/main" id="{04279023-49A6-4CB3-A642-27D4CAF94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59997" y="3029592"/>
              <a:ext cx="673881" cy="671156"/>
            </a:xfrm>
            <a:prstGeom prst="rect">
              <a:avLst/>
            </a:prstGeom>
          </p:spPr>
        </p:pic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136A49FC-9403-46D0-807C-02DBE8026A7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61619" y="3149281"/>
              <a:ext cx="269170" cy="426684"/>
            </a:xfrm>
            <a:prstGeom prst="rect">
              <a:avLst/>
            </a:prstGeom>
          </p:spPr>
        </p:pic>
      </p:grpSp>
      <p:pic>
        <p:nvPicPr>
          <p:cNvPr id="59" name="図 58">
            <a:extLst>
              <a:ext uri="{FF2B5EF4-FFF2-40B4-BE49-F238E27FC236}">
                <a16:creationId xmlns:a16="http://schemas.microsoft.com/office/drawing/2014/main" id="{EAA8A5A2-E838-4F19-88DC-DE9E77D9714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71" y="4327802"/>
            <a:ext cx="487527" cy="795146"/>
          </a:xfrm>
          <a:prstGeom prst="rect">
            <a:avLst/>
          </a:prstGeom>
        </p:spPr>
      </p:pic>
      <p:pic>
        <p:nvPicPr>
          <p:cNvPr id="64" name="図 63">
            <a:extLst>
              <a:ext uri="{FF2B5EF4-FFF2-40B4-BE49-F238E27FC236}">
                <a16:creationId xmlns:a16="http://schemas.microsoft.com/office/drawing/2014/main" id="{48D51226-3990-44F3-94F2-3854902549A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829" y="4692626"/>
            <a:ext cx="661297" cy="749501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13BD9152-E05F-49E2-A735-15764CC2F36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946" y="4671772"/>
            <a:ext cx="711280" cy="749501"/>
          </a:xfrm>
          <a:prstGeom prst="rect">
            <a:avLst/>
          </a:prstGeom>
        </p:spPr>
      </p:pic>
      <p:pic>
        <p:nvPicPr>
          <p:cNvPr id="66" name="図 65">
            <a:extLst>
              <a:ext uri="{FF2B5EF4-FFF2-40B4-BE49-F238E27FC236}">
                <a16:creationId xmlns:a16="http://schemas.microsoft.com/office/drawing/2014/main" id="{42931F78-B2A2-40BD-979E-0049B7E6BE8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588" y="4384563"/>
            <a:ext cx="299317" cy="485349"/>
          </a:xfrm>
          <a:prstGeom prst="rect">
            <a:avLst/>
          </a:prstGeom>
        </p:spPr>
      </p:pic>
      <p:pic>
        <p:nvPicPr>
          <p:cNvPr id="67" name="図 66">
            <a:extLst>
              <a:ext uri="{FF2B5EF4-FFF2-40B4-BE49-F238E27FC236}">
                <a16:creationId xmlns:a16="http://schemas.microsoft.com/office/drawing/2014/main" id="{A1A77A63-85E4-4905-A92C-979D09AB141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290" y="4358712"/>
            <a:ext cx="424586" cy="485349"/>
          </a:xfrm>
          <a:prstGeom prst="rect">
            <a:avLst/>
          </a:prstGeom>
        </p:spPr>
      </p:pic>
      <p:pic>
        <p:nvPicPr>
          <p:cNvPr id="71" name="図 70">
            <a:extLst>
              <a:ext uri="{FF2B5EF4-FFF2-40B4-BE49-F238E27FC236}">
                <a16:creationId xmlns:a16="http://schemas.microsoft.com/office/drawing/2014/main" id="{7E07D61D-E6B5-4C01-A2B6-5121892C9DF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157" y="4356649"/>
            <a:ext cx="351719" cy="495801"/>
          </a:xfrm>
          <a:prstGeom prst="rect">
            <a:avLst/>
          </a:prstGeom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8ED41AAF-420D-457D-A0B7-5516DB00CA6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681" y="4366480"/>
            <a:ext cx="295440" cy="495800"/>
          </a:xfrm>
          <a:prstGeom prst="rect">
            <a:avLst/>
          </a:prstGeom>
        </p:spPr>
      </p:pic>
      <p:pic>
        <p:nvPicPr>
          <p:cNvPr id="73" name="図 72">
            <a:extLst>
              <a:ext uri="{FF2B5EF4-FFF2-40B4-BE49-F238E27FC236}">
                <a16:creationId xmlns:a16="http://schemas.microsoft.com/office/drawing/2014/main" id="{5CEF454B-C1E1-4FF7-A647-A8C8980EFB4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522" y="4361083"/>
            <a:ext cx="273487" cy="495800"/>
          </a:xfrm>
          <a:prstGeom prst="rect">
            <a:avLst/>
          </a:prstGeom>
        </p:spPr>
      </p:pic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6AD6FBD-ABEE-4943-90C2-31B0FDBA153E}"/>
              </a:ext>
            </a:extLst>
          </p:cNvPr>
          <p:cNvSpPr/>
          <p:nvPr/>
        </p:nvSpPr>
        <p:spPr>
          <a:xfrm>
            <a:off x="695191" y="1921552"/>
            <a:ext cx="1253148" cy="2616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1050" dirty="0"/>
              <a:t>ヒアリング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D7C4AABD-87C9-4C1D-9D8A-E6D76DEFF6AF}"/>
              </a:ext>
            </a:extLst>
          </p:cNvPr>
          <p:cNvSpPr/>
          <p:nvPr/>
        </p:nvSpPr>
        <p:spPr>
          <a:xfrm>
            <a:off x="695191" y="2245292"/>
            <a:ext cx="1253148" cy="2539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050" dirty="0"/>
              <a:t>ゴール・</a:t>
            </a:r>
            <a:r>
              <a:rPr lang="en-US" altLang="ja-JP" sz="1050" dirty="0"/>
              <a:t>KPI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9A96D5D9-C556-4031-8C82-9788058BE31F}"/>
              </a:ext>
            </a:extLst>
          </p:cNvPr>
          <p:cNvSpPr/>
          <p:nvPr/>
        </p:nvSpPr>
        <p:spPr>
          <a:xfrm>
            <a:off x="695191" y="2876648"/>
            <a:ext cx="1253148" cy="2539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050" dirty="0"/>
              <a:t>お見積り</a:t>
            </a:r>
            <a:endParaRPr lang="en-US" altLang="ja-JP" sz="1050" dirty="0"/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C6BFAE51-2664-40F5-BE9F-45EB42FE13FE}"/>
              </a:ext>
            </a:extLst>
          </p:cNvPr>
          <p:cNvSpPr/>
          <p:nvPr/>
        </p:nvSpPr>
        <p:spPr>
          <a:xfrm>
            <a:off x="695191" y="3189047"/>
            <a:ext cx="1253148" cy="2539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050" dirty="0"/>
              <a:t>スケジュール</a:t>
            </a:r>
            <a:endParaRPr lang="en-US" altLang="ja-JP" sz="1050" dirty="0"/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0F146170-95B6-402A-9B9C-6C3E842EF6DA}"/>
              </a:ext>
            </a:extLst>
          </p:cNvPr>
          <p:cNvSpPr/>
          <p:nvPr/>
        </p:nvSpPr>
        <p:spPr>
          <a:xfrm>
            <a:off x="695191" y="3512158"/>
            <a:ext cx="1253148" cy="2616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050" dirty="0"/>
              <a:t>ワイヤーフレーム</a:t>
            </a:r>
            <a:endParaRPr lang="en-US" altLang="ja-JP" sz="1050" dirty="0"/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B060A7A3-9F6E-436A-AE21-0C4B9FCF709D}"/>
              </a:ext>
            </a:extLst>
          </p:cNvPr>
          <p:cNvSpPr/>
          <p:nvPr/>
        </p:nvSpPr>
        <p:spPr>
          <a:xfrm>
            <a:off x="2456047" y="1915279"/>
            <a:ext cx="1253148" cy="2616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050" dirty="0"/>
              <a:t>デザイン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3D15C109-D261-4879-9B05-7CADFC175DAE}"/>
              </a:ext>
            </a:extLst>
          </p:cNvPr>
          <p:cNvSpPr/>
          <p:nvPr/>
        </p:nvSpPr>
        <p:spPr>
          <a:xfrm>
            <a:off x="2456047" y="2243271"/>
            <a:ext cx="1253148" cy="2616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050" dirty="0"/>
              <a:t>UI</a:t>
            </a:r>
            <a:r>
              <a:rPr lang="ja-JP" altLang="en-US" sz="1050" dirty="0"/>
              <a:t>・</a:t>
            </a:r>
            <a:r>
              <a:rPr lang="en-US" altLang="ja-JP" sz="1050" dirty="0"/>
              <a:t>UX</a:t>
            </a:r>
            <a:r>
              <a:rPr lang="ja-JP" altLang="en-US" sz="1050" dirty="0"/>
              <a:t>設計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573A73CB-74FE-41A2-8CC3-E2C55B7D09E4}"/>
              </a:ext>
            </a:extLst>
          </p:cNvPr>
          <p:cNvSpPr/>
          <p:nvPr/>
        </p:nvSpPr>
        <p:spPr>
          <a:xfrm>
            <a:off x="4157495" y="1915279"/>
            <a:ext cx="1121453" cy="2616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050" dirty="0"/>
              <a:t>コーディング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F029A4DB-02C6-4F44-9321-81BF13FB4CC2}"/>
              </a:ext>
            </a:extLst>
          </p:cNvPr>
          <p:cNvSpPr/>
          <p:nvPr/>
        </p:nvSpPr>
        <p:spPr>
          <a:xfrm>
            <a:off x="4157495" y="2247032"/>
            <a:ext cx="1121453" cy="2539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050" dirty="0"/>
              <a:t>CMS</a:t>
            </a:r>
            <a:r>
              <a:rPr lang="ja-JP" altLang="en-US" sz="1050" dirty="0"/>
              <a:t>構築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86ED0A14-3CF3-4521-9545-A8E70BEC71B3}"/>
              </a:ext>
            </a:extLst>
          </p:cNvPr>
          <p:cNvSpPr/>
          <p:nvPr/>
        </p:nvSpPr>
        <p:spPr>
          <a:xfrm>
            <a:off x="4268118" y="3697073"/>
            <a:ext cx="923198" cy="21544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800" dirty="0"/>
              <a:t>プログラミング</a:t>
            </a:r>
            <a:endParaRPr lang="en-US" altLang="ja-JP" sz="800" dirty="0"/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991C7542-C9E4-4D0A-821E-5995C8A004E2}"/>
              </a:ext>
            </a:extLst>
          </p:cNvPr>
          <p:cNvSpPr/>
          <p:nvPr/>
        </p:nvSpPr>
        <p:spPr>
          <a:xfrm>
            <a:off x="5820684" y="1886334"/>
            <a:ext cx="1024005" cy="21544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/>
              <a:t>デバイスチェック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8A606533-903E-4ED3-AB39-103D20383867}"/>
              </a:ext>
            </a:extLst>
          </p:cNvPr>
          <p:cNvSpPr/>
          <p:nvPr/>
        </p:nvSpPr>
        <p:spPr>
          <a:xfrm>
            <a:off x="2456047" y="3690264"/>
            <a:ext cx="1025384" cy="21544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/>
              <a:t>原稿作成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0E6C2F28-6BA6-4032-8ACC-EA14684B2D89}"/>
              </a:ext>
            </a:extLst>
          </p:cNvPr>
          <p:cNvSpPr/>
          <p:nvPr/>
        </p:nvSpPr>
        <p:spPr>
          <a:xfrm>
            <a:off x="2460954" y="3959846"/>
            <a:ext cx="1025384" cy="21544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/>
              <a:t>写真撮影</a:t>
            </a:r>
          </a:p>
        </p:txBody>
      </p:sp>
      <p:pic>
        <p:nvPicPr>
          <p:cNvPr id="102" name="図 101">
            <a:extLst>
              <a:ext uri="{FF2B5EF4-FFF2-40B4-BE49-F238E27FC236}">
                <a16:creationId xmlns:a16="http://schemas.microsoft.com/office/drawing/2014/main" id="{81B4CF33-E7A4-454F-B12E-DD206797E1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7615" y="2603848"/>
            <a:ext cx="510012" cy="711166"/>
          </a:xfrm>
          <a:prstGeom prst="rect">
            <a:avLst/>
          </a:prstGeom>
          <a:solidFill>
            <a:srgbClr val="FF6699"/>
          </a:solidFill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91FE99D-C6B7-4B42-A095-A1286C5637AB}"/>
              </a:ext>
            </a:extLst>
          </p:cNvPr>
          <p:cNvSpPr txBox="1"/>
          <p:nvPr/>
        </p:nvSpPr>
        <p:spPr>
          <a:xfrm>
            <a:off x="2547731" y="3369485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00" dirty="0">
                <a:solidFill>
                  <a:schemeClr val="bg1"/>
                </a:solidFill>
              </a:rPr>
              <a:t>▼クライアントから</a:t>
            </a:r>
            <a:endParaRPr kumimoji="1" lang="en-US" altLang="ja-JP" sz="700" dirty="0">
              <a:solidFill>
                <a:schemeClr val="bg1"/>
              </a:solidFill>
            </a:endParaRPr>
          </a:p>
          <a:p>
            <a:r>
              <a:rPr kumimoji="1" lang="ja-JP" altLang="en-US" sz="700" dirty="0">
                <a:solidFill>
                  <a:schemeClr val="bg1"/>
                </a:solidFill>
              </a:rPr>
              <a:t>　支給の場合もあり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BA31793B-92FA-4EB3-95F2-BFECBA21ABDE}"/>
              </a:ext>
            </a:extLst>
          </p:cNvPr>
          <p:cNvSpPr txBox="1"/>
          <p:nvPr/>
        </p:nvSpPr>
        <p:spPr>
          <a:xfrm>
            <a:off x="4311701" y="3394519"/>
            <a:ext cx="81304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00" dirty="0">
                <a:solidFill>
                  <a:schemeClr val="bg1"/>
                </a:solidFill>
              </a:rPr>
              <a:t>▼必要に応じて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8163D674-ABD8-4E79-94E9-574015FFB4A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274246" y="2638115"/>
            <a:ext cx="854559" cy="623597"/>
          </a:xfrm>
          <a:prstGeom prst="rect">
            <a:avLst/>
          </a:prstGeom>
        </p:spPr>
      </p:pic>
      <p:pic>
        <p:nvPicPr>
          <p:cNvPr id="7172" name="Picture 4" descr="初心者向け】Google広告 審査状況の確認方法と優先審査について｜カルテットコミュニケーションズ">
            <a:extLst>
              <a:ext uri="{FF2B5EF4-FFF2-40B4-BE49-F238E27FC236}">
                <a16:creationId xmlns:a16="http://schemas.microsoft.com/office/drawing/2014/main" id="{861F0C45-DC51-457A-972F-AC6DC5BA0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844" y="2622231"/>
            <a:ext cx="382346" cy="4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B3003F0C-3B85-437C-BD66-956DDC1D1996}"/>
              </a:ext>
            </a:extLst>
          </p:cNvPr>
          <p:cNvSpPr/>
          <p:nvPr/>
        </p:nvSpPr>
        <p:spPr>
          <a:xfrm>
            <a:off x="5820684" y="2157390"/>
            <a:ext cx="1024005" cy="21544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/>
              <a:t>フォームテスト</a:t>
            </a: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645365DE-4BDC-4E5A-BE7A-CAAD6F8C7C12}"/>
              </a:ext>
            </a:extLst>
          </p:cNvPr>
          <p:cNvSpPr/>
          <p:nvPr/>
        </p:nvSpPr>
        <p:spPr>
          <a:xfrm>
            <a:off x="5820684" y="2406787"/>
            <a:ext cx="1024005" cy="21544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/>
              <a:t>お客様確認</a:t>
            </a: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1574F47B-05AF-4718-B99F-00728761581B}"/>
              </a:ext>
            </a:extLst>
          </p:cNvPr>
          <p:cNvSpPr/>
          <p:nvPr/>
        </p:nvSpPr>
        <p:spPr>
          <a:xfrm>
            <a:off x="7420813" y="1915279"/>
            <a:ext cx="1121453" cy="2539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1050" dirty="0"/>
              <a:t>アクセス解析</a:t>
            </a: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59FAF03A-362B-46D4-8284-7FB018FB19F3}"/>
              </a:ext>
            </a:extLst>
          </p:cNvPr>
          <p:cNvSpPr/>
          <p:nvPr/>
        </p:nvSpPr>
        <p:spPr>
          <a:xfrm>
            <a:off x="7420813" y="2247032"/>
            <a:ext cx="1121453" cy="2539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1050" dirty="0"/>
              <a:t>広告運用</a:t>
            </a: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B93B13DF-93CD-4745-980F-7B5613567A74}"/>
              </a:ext>
            </a:extLst>
          </p:cNvPr>
          <p:cNvSpPr/>
          <p:nvPr/>
        </p:nvSpPr>
        <p:spPr>
          <a:xfrm>
            <a:off x="7420813" y="3282684"/>
            <a:ext cx="1121453" cy="2539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1050" dirty="0"/>
              <a:t>更新・改善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CCA5008A-F61E-4C8E-9C2C-A80CC2D261E9}"/>
              </a:ext>
            </a:extLst>
          </p:cNvPr>
          <p:cNvSpPr/>
          <p:nvPr/>
        </p:nvSpPr>
        <p:spPr>
          <a:xfrm>
            <a:off x="7420813" y="3614437"/>
            <a:ext cx="1121453" cy="2539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1050" dirty="0"/>
              <a:t>保守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73B827A-9562-4DBF-8D4D-4E329469F207}"/>
              </a:ext>
            </a:extLst>
          </p:cNvPr>
          <p:cNvSpPr txBox="1"/>
          <p:nvPr/>
        </p:nvSpPr>
        <p:spPr>
          <a:xfrm>
            <a:off x="117404" y="5333010"/>
            <a:ext cx="353943" cy="1311071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>
            <a:spAutoFit/>
          </a:bodyPr>
          <a:lstStyle/>
          <a:p>
            <a:pPr algn="ctr"/>
            <a:r>
              <a:rPr kumimoji="1" lang="ja-JP" altLang="en-US" sz="1100" dirty="0"/>
              <a:t>使用スキル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97972897-052F-4DA9-A52C-A3593DD9015C}"/>
              </a:ext>
            </a:extLst>
          </p:cNvPr>
          <p:cNvSpPr txBox="1"/>
          <p:nvPr/>
        </p:nvSpPr>
        <p:spPr>
          <a:xfrm>
            <a:off x="634440" y="1460702"/>
            <a:ext cx="142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何のために、どんな</a:t>
            </a:r>
            <a:endParaRPr kumimoji="1" lang="en-US" altLang="ja-JP" sz="900" dirty="0">
              <a:solidFill>
                <a:schemeClr val="bg1"/>
              </a:solidFill>
            </a:endParaRPr>
          </a:p>
          <a:p>
            <a:r>
              <a:rPr kumimoji="1" lang="en-US" altLang="ja-JP" sz="900" dirty="0">
                <a:solidFill>
                  <a:schemeClr val="bg1"/>
                </a:solidFill>
              </a:rPr>
              <a:t>HP</a:t>
            </a:r>
            <a:r>
              <a:rPr kumimoji="1" lang="ja-JP" altLang="en-US" sz="900" dirty="0">
                <a:solidFill>
                  <a:schemeClr val="bg1"/>
                </a:solidFill>
              </a:rPr>
              <a:t>をつくるか決める！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1662734C-6038-4692-98F0-5A2B7EFF2398}"/>
              </a:ext>
            </a:extLst>
          </p:cNvPr>
          <p:cNvSpPr txBox="1"/>
          <p:nvPr/>
        </p:nvSpPr>
        <p:spPr>
          <a:xfrm>
            <a:off x="2362572" y="1460702"/>
            <a:ext cx="142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どんなデザイン、内容にするかを具体化する</a:t>
            </a: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7CD98BE-D2E9-4D5A-95A3-26EBD8AA5E57}"/>
              </a:ext>
            </a:extLst>
          </p:cNvPr>
          <p:cNvSpPr txBox="1"/>
          <p:nvPr/>
        </p:nvSpPr>
        <p:spPr>
          <a:xfrm>
            <a:off x="3897758" y="1460702"/>
            <a:ext cx="142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実際にブラウザ上で見られるように構築する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30213C-00C1-4AEE-B383-A7EEDF12D6AC}"/>
              </a:ext>
            </a:extLst>
          </p:cNvPr>
          <p:cNvSpPr txBox="1"/>
          <p:nvPr/>
        </p:nvSpPr>
        <p:spPr>
          <a:xfrm>
            <a:off x="5558778" y="1460702"/>
            <a:ext cx="14638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ちゃんと動くか確認する</a:t>
            </a: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5F179E09-DFB7-4577-871C-ABD7EC3D53E5}"/>
              </a:ext>
            </a:extLst>
          </p:cNvPr>
          <p:cNvSpPr txBox="1"/>
          <p:nvPr/>
        </p:nvSpPr>
        <p:spPr>
          <a:xfrm>
            <a:off x="7312078" y="1460702"/>
            <a:ext cx="1429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活用・改善する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9F19FA8D-6F84-4DD4-BB6F-AF0E5C585CDF}"/>
              </a:ext>
            </a:extLst>
          </p:cNvPr>
          <p:cNvSpPr/>
          <p:nvPr/>
        </p:nvSpPr>
        <p:spPr>
          <a:xfrm>
            <a:off x="519219" y="5486641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/>
              <a:t>コミュニケーションスキル</a:t>
            </a:r>
            <a:endParaRPr lang="en-US" altLang="ja-JP" sz="700" dirty="0"/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A12C335E-D72F-4807-8AD2-79EABBB8544C}"/>
              </a:ext>
            </a:extLst>
          </p:cNvPr>
          <p:cNvSpPr/>
          <p:nvPr/>
        </p:nvSpPr>
        <p:spPr>
          <a:xfrm>
            <a:off x="519219" y="5721533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/>
              <a:t>ウェブサイト設計</a:t>
            </a:r>
            <a:endParaRPr lang="en-US" altLang="ja-JP" sz="700" dirty="0"/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1AC354C2-223F-4BA6-BBD3-F48AB655297C}"/>
              </a:ext>
            </a:extLst>
          </p:cNvPr>
          <p:cNvSpPr/>
          <p:nvPr/>
        </p:nvSpPr>
        <p:spPr>
          <a:xfrm>
            <a:off x="519219" y="5956425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/>
              <a:t>マーケティングの知見</a:t>
            </a:r>
            <a:endParaRPr lang="en-US" altLang="ja-JP" sz="700" dirty="0"/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DEA4D523-FECA-41C9-97D2-E95699E4362A}"/>
              </a:ext>
            </a:extLst>
          </p:cNvPr>
          <p:cNvSpPr/>
          <p:nvPr/>
        </p:nvSpPr>
        <p:spPr>
          <a:xfrm>
            <a:off x="2508441" y="5721533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/>
              <a:t>Photoshop / Illustrator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6CEE70BF-1472-44F9-B5AC-14E71CBD17E8}"/>
              </a:ext>
            </a:extLst>
          </p:cNvPr>
          <p:cNvSpPr/>
          <p:nvPr/>
        </p:nvSpPr>
        <p:spPr>
          <a:xfrm>
            <a:off x="2508441" y="5957279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/>
              <a:t>XD / Figma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4C91DE86-064B-4466-879D-36F695FCCD55}"/>
              </a:ext>
            </a:extLst>
          </p:cNvPr>
          <p:cNvSpPr/>
          <p:nvPr/>
        </p:nvSpPr>
        <p:spPr>
          <a:xfrm>
            <a:off x="2501450" y="6193569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/>
              <a:t>UI/UX</a:t>
            </a:r>
            <a:r>
              <a:rPr lang="ja-JP" altLang="en-US" sz="700" dirty="0"/>
              <a:t>設計スキル</a:t>
            </a:r>
            <a:endParaRPr lang="en-US" altLang="ja-JP" sz="700" dirty="0"/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33A57302-897F-4994-A715-2864BC193DB1}"/>
              </a:ext>
            </a:extLst>
          </p:cNvPr>
          <p:cNvSpPr/>
          <p:nvPr/>
        </p:nvSpPr>
        <p:spPr>
          <a:xfrm>
            <a:off x="4340436" y="5721533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/>
              <a:t>HTML</a:t>
            </a:r>
            <a:r>
              <a:rPr lang="ja-JP" altLang="en-US" sz="700" dirty="0"/>
              <a:t>・</a:t>
            </a:r>
            <a:r>
              <a:rPr lang="en-US" altLang="ja-JP" sz="700" dirty="0"/>
              <a:t>CSS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F6760B5E-B4EA-4583-BF84-5593919FC792}"/>
              </a:ext>
            </a:extLst>
          </p:cNvPr>
          <p:cNvSpPr/>
          <p:nvPr/>
        </p:nvSpPr>
        <p:spPr>
          <a:xfrm>
            <a:off x="4340436" y="5957279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/>
              <a:t>JavaScript</a:t>
            </a:r>
            <a:r>
              <a:rPr lang="ja-JP" altLang="en-US" sz="700" dirty="0"/>
              <a:t>・</a:t>
            </a:r>
            <a:r>
              <a:rPr lang="en-US" altLang="ja-JP" sz="700" dirty="0" err="1"/>
              <a:t>JQuery</a:t>
            </a:r>
            <a:endParaRPr lang="en-US" altLang="ja-JP" sz="700" dirty="0"/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B4B1A1B1-0282-4408-9583-6D4E5A3767D3}"/>
              </a:ext>
            </a:extLst>
          </p:cNvPr>
          <p:cNvSpPr/>
          <p:nvPr/>
        </p:nvSpPr>
        <p:spPr>
          <a:xfrm>
            <a:off x="5710168" y="5723600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/>
              <a:t>WordPress</a:t>
            </a: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CC3596B0-F9B7-40FB-8B6D-1B6F985EE2E2}"/>
              </a:ext>
            </a:extLst>
          </p:cNvPr>
          <p:cNvSpPr/>
          <p:nvPr/>
        </p:nvSpPr>
        <p:spPr>
          <a:xfrm>
            <a:off x="5710168" y="5958492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/>
              <a:t>その他 プログラミング</a:t>
            </a:r>
            <a:endParaRPr lang="en-US" altLang="ja-JP" sz="700" dirty="0"/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3F34DEA6-581B-4EDD-B2AD-ED338C5AD964}"/>
              </a:ext>
            </a:extLst>
          </p:cNvPr>
          <p:cNvSpPr/>
          <p:nvPr/>
        </p:nvSpPr>
        <p:spPr>
          <a:xfrm>
            <a:off x="7222023" y="5486641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/>
              <a:t>Google Analytics </a:t>
            </a:r>
            <a:r>
              <a:rPr lang="ja-JP" altLang="en-US" sz="700" dirty="0"/>
              <a:t>等</a:t>
            </a:r>
            <a:endParaRPr lang="en-US" altLang="ja-JP" sz="700" dirty="0"/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A51D18ED-E76D-451F-9C28-CDFA60540089}"/>
              </a:ext>
            </a:extLst>
          </p:cNvPr>
          <p:cNvSpPr/>
          <p:nvPr/>
        </p:nvSpPr>
        <p:spPr>
          <a:xfrm>
            <a:off x="7222023" y="5721533"/>
            <a:ext cx="1334748" cy="2000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/>
              <a:t>Google</a:t>
            </a:r>
            <a:r>
              <a:rPr lang="ja-JP" altLang="en-US" sz="700" dirty="0"/>
              <a:t>広告 等</a:t>
            </a:r>
            <a:endParaRPr lang="en-US" altLang="ja-JP" sz="700" dirty="0"/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9D5B5741-53AE-438E-929F-9D4E2E921151}"/>
              </a:ext>
            </a:extLst>
          </p:cNvPr>
          <p:cNvSpPr/>
          <p:nvPr/>
        </p:nvSpPr>
        <p:spPr>
          <a:xfrm>
            <a:off x="3919424" y="3950418"/>
            <a:ext cx="1305152" cy="21544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800" dirty="0"/>
              <a:t>サーバー・ドメイン手配</a:t>
            </a:r>
            <a:endParaRPr lang="en-US" altLang="ja-JP" sz="800" dirty="0"/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D04635CA-5992-46EF-AC77-224521B072B5}"/>
              </a:ext>
            </a:extLst>
          </p:cNvPr>
          <p:cNvSpPr/>
          <p:nvPr/>
        </p:nvSpPr>
        <p:spPr>
          <a:xfrm>
            <a:off x="695191" y="2561338"/>
            <a:ext cx="1253148" cy="2539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050" dirty="0"/>
              <a:t>サイトマップ</a:t>
            </a:r>
            <a:endParaRPr lang="en-US" altLang="ja-JP" sz="1050" dirty="0"/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3DE7BC49-B010-41BD-88D6-6EB232270224}"/>
              </a:ext>
            </a:extLst>
          </p:cNvPr>
          <p:cNvSpPr/>
          <p:nvPr/>
        </p:nvSpPr>
        <p:spPr>
          <a:xfrm>
            <a:off x="5820684" y="3636497"/>
            <a:ext cx="1024005" cy="21544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/>
              <a:t>公開</a:t>
            </a:r>
          </a:p>
        </p:txBody>
      </p:sp>
    </p:spTree>
    <p:extLst>
      <p:ext uri="{BB962C8B-B14F-4D97-AF65-F5344CB8AC3E}">
        <p14:creationId xmlns:p14="http://schemas.microsoft.com/office/powerpoint/2010/main" val="3684680588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1" id="{D3773F8F-6A1F-4515-9B10-3CCD096154C7}" vid="{229C3B01-7075-46F7-B9D5-DCEDA0A3F9A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</Template>
  <TotalTime>13388</TotalTime>
  <Words>227</Words>
  <Application>Microsoft Office PowerPoint</Application>
  <PresentationFormat>画面に合わせる (4:3)</PresentationFormat>
  <Paragraphs>79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Yu Gothic UI</vt:lpstr>
      <vt:lpstr>メイリオ</vt:lpstr>
      <vt:lpstr>游ゴシック</vt:lpstr>
      <vt:lpstr>Arial</vt:lpstr>
      <vt:lpstr>Calibri</vt:lpstr>
      <vt:lpstr>テーマ1</vt:lpstr>
      <vt:lpstr>ウェブサイト制作の職種</vt:lpstr>
      <vt:lpstr>ウェブサイト制作のフェーズと役割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WEB制作入門</dc:title>
  <dc:creator>Megumi M</dc:creator>
  <cp:lastModifiedBy>Megumi M</cp:lastModifiedBy>
  <cp:revision>83</cp:revision>
  <cp:lastPrinted>2021-11-05T04:57:46Z</cp:lastPrinted>
  <dcterms:created xsi:type="dcterms:W3CDTF">2021-10-21T05:14:13Z</dcterms:created>
  <dcterms:modified xsi:type="dcterms:W3CDTF">2021-12-29T15:42:21Z</dcterms:modified>
</cp:coreProperties>
</file>